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2" r:id="rId2"/>
    <p:sldId id="3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32" autoAdjust="0"/>
  </p:normalViewPr>
  <p:slideViewPr>
    <p:cSldViewPr snapToGrid="0" snapToObjects="1">
      <p:cViewPr>
        <p:scale>
          <a:sx n="103" d="100"/>
          <a:sy n="103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8C7EA-D577-284C-B04D-2D184F6CA342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DB1DB-5137-E042-B2C8-9E15BD656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5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8E5B5-61B0-8646-86C6-807E116B54C7}" type="slidenum">
              <a:rPr lang="en-US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/>
              <a:t>2</a:t>
            </a:fld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30" tIns="44865" rIns="89730" bIns="44865"/>
          <a:lstStyle/>
          <a:p>
            <a:pPr eaLnBrk="1" hangingPunct="1"/>
            <a:r>
              <a:rPr lang="en-US" sz="800" dirty="0" smtClean="0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GEOS-</a:t>
            </a:r>
            <a:r>
              <a:rPr lang="en-US" sz="800" dirty="0" err="1" smtClean="0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Chem</a:t>
            </a:r>
            <a:r>
              <a:rPr lang="en-US" sz="800" dirty="0" smtClean="0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 has</a:t>
            </a:r>
            <a:r>
              <a:rPr lang="en-US" sz="800" baseline="0" dirty="0" smtClean="0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 a rich history of use in understanding atmospheric composition and the inference of surface fluxes.  </a:t>
            </a:r>
            <a:endParaRPr lang="en-US" sz="800" dirty="0" smtClean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  <a:p>
            <a:pPr eaLnBrk="1" hangingPunct="1"/>
            <a:endParaRPr lang="en-US" sz="800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557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6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2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8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1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4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0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es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92"/>
          <a:stretch>
            <a:fillRect/>
          </a:stretch>
        </p:blipFill>
        <p:spPr bwMode="auto">
          <a:xfrm>
            <a:off x="1" y="-1"/>
            <a:ext cx="91440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813"/>
            <a:ext cx="8229600" cy="757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8D720-5DAA-CF43-87CF-0BE58F436890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6960-D31C-6647-85C1-6FE4A385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7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jpe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emf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emf"/><Relationship Id="rId10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ms_bann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9" y="972511"/>
            <a:ext cx="9144000" cy="457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0" y="4955123"/>
            <a:ext cx="9129826" cy="1959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1" name="Left Arrow 140"/>
          <p:cNvSpPr/>
          <p:nvPr/>
        </p:nvSpPr>
        <p:spPr>
          <a:xfrm>
            <a:off x="3903087" y="6345226"/>
            <a:ext cx="5075994" cy="512775"/>
          </a:xfrm>
          <a:prstGeom prst="leftArrow">
            <a:avLst/>
          </a:prstGeom>
          <a:solidFill>
            <a:srgbClr val="FF0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Posterior fluxes and uncertainties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7281" y="306406"/>
            <a:ext cx="3960631" cy="46487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00363" y="2636248"/>
            <a:ext cx="1589482" cy="93205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07299" y="4049689"/>
            <a:ext cx="1589482" cy="79977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00363" y="1311204"/>
            <a:ext cx="1589482" cy="87309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977913" y="293077"/>
            <a:ext cx="5151914" cy="4662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090667" y="2682219"/>
            <a:ext cx="2479812" cy="3254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090668" y="3336657"/>
            <a:ext cx="2479812" cy="3331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010640" y="2447194"/>
            <a:ext cx="2609948" cy="225708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090666" y="3910890"/>
            <a:ext cx="2491687" cy="3235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44907" y="5238444"/>
            <a:ext cx="3723617" cy="1581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35600" y="377415"/>
            <a:ext cx="2124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j-lt"/>
              </a:rPr>
              <a:t>Carbon Cycle Models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73607" y="2184301"/>
            <a:ext cx="1804611" cy="127449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  <a:ea typeface="ＭＳ Ｐゴシック" pitchFamily="4" charset="-128"/>
                <a:cs typeface="ＭＳ Ｐゴシック" pitchFamily="4" charset="-128"/>
              </a:rPr>
              <a:t>Ocean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1798159" y="3568306"/>
            <a:ext cx="1736879" cy="125252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ＭＳ Ｐゴシック" pitchFamily="4" charset="-128"/>
                <a:cs typeface="ＭＳ Ｐゴシック" pitchFamily="4" charset="-128"/>
              </a:rPr>
              <a:t>Human</a:t>
            </a:r>
            <a:endParaRPr kumimoji="0" lang="en-US" sz="1600" i="0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+mj-lt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790360" y="867866"/>
            <a:ext cx="1769480" cy="121149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j-lt"/>
                <a:ea typeface="ＭＳ Ｐゴシック" pitchFamily="4" charset="-128"/>
                <a:cs typeface="ＭＳ Ｐゴシック" pitchFamily="4" charset="-128"/>
              </a:rPr>
              <a:t>       </a:t>
            </a:r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ＭＳ Ｐゴシック" pitchFamily="4" charset="-128"/>
                <a:cs typeface="ＭＳ Ｐゴシック" pitchFamily="4" charset="-128"/>
              </a:rPr>
              <a:t>Terrestrial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+mj-lt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31762" name="Text Box 17"/>
          <p:cNvSpPr txBox="1">
            <a:spLocks noChangeArrowheads="1"/>
          </p:cNvSpPr>
          <p:nvPr/>
        </p:nvSpPr>
        <p:spPr bwMode="auto">
          <a:xfrm>
            <a:off x="6532550" y="254305"/>
            <a:ext cx="28973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u="sng" dirty="0">
                <a:latin typeface="+mj-lt"/>
              </a:rPr>
              <a:t>A</a:t>
            </a:r>
            <a:r>
              <a:rPr lang="en-US" sz="1600" b="1" u="sng" dirty="0" smtClean="0">
                <a:latin typeface="+mj-lt"/>
              </a:rPr>
              <a:t>tmospheric </a:t>
            </a:r>
          </a:p>
          <a:p>
            <a:pPr algn="ctr"/>
            <a:r>
              <a:rPr lang="en-US" sz="1600" b="1" u="sng" dirty="0" smtClean="0">
                <a:latin typeface="+mj-lt"/>
              </a:rPr>
              <a:t>Satellite Data</a:t>
            </a:r>
            <a:endParaRPr lang="en-US" sz="1600" b="1" u="sng" dirty="0"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-11011" y="0"/>
            <a:ext cx="9160211" cy="2832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43" y="344655"/>
            <a:ext cx="1316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+mj-lt"/>
              </a:rPr>
              <a:t>Surface</a:t>
            </a:r>
          </a:p>
          <a:p>
            <a:r>
              <a:rPr lang="en-US" sz="1600" b="1" u="sng" dirty="0" smtClean="0">
                <a:latin typeface="+mj-lt"/>
              </a:rPr>
              <a:t>Satellite Data</a:t>
            </a:r>
            <a:endParaRPr lang="en-US" sz="1600" b="1" u="sng" dirty="0">
              <a:latin typeface="+mj-lt"/>
            </a:endParaRPr>
          </a:p>
        </p:txBody>
      </p:sp>
      <p:pic>
        <p:nvPicPr>
          <p:cNvPr id="2" name="Picture 1" descr="earthlights2_dmsp_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6" y="3924668"/>
            <a:ext cx="1565609" cy="85220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739021" y="-23193"/>
            <a:ext cx="143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“Top-down”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537004" y="1516981"/>
            <a:ext cx="286916" cy="23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95696" y="-107912"/>
            <a:ext cx="2909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CMS-Flux Framework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2" name="Picture 51" descr="fluorescenc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5" y="1213709"/>
            <a:ext cx="1541537" cy="865652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 descr="ECCO2-Darwi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1"/>
          <a:stretch/>
        </p:blipFill>
        <p:spPr>
          <a:xfrm>
            <a:off x="1880196" y="2530662"/>
            <a:ext cx="1567353" cy="897522"/>
          </a:xfrm>
          <a:prstGeom prst="rect">
            <a:avLst/>
          </a:prstGeom>
        </p:spPr>
      </p:pic>
      <p:pic>
        <p:nvPicPr>
          <p:cNvPr id="12" name="Picture 11" descr="GC-CO2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62" y="872140"/>
            <a:ext cx="2249349" cy="1357365"/>
          </a:xfrm>
          <a:prstGeom prst="rect">
            <a:avLst/>
          </a:prstGeom>
        </p:spPr>
      </p:pic>
      <p:pic>
        <p:nvPicPr>
          <p:cNvPr id="13" name="Picture 12" descr="Sib4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0"/>
          <a:stretch/>
        </p:blipFill>
        <p:spPr>
          <a:xfrm>
            <a:off x="1855869" y="1184629"/>
            <a:ext cx="1624983" cy="828613"/>
          </a:xfrm>
          <a:prstGeom prst="rect">
            <a:avLst/>
          </a:prstGeom>
        </p:spPr>
      </p:pic>
      <p:pic>
        <p:nvPicPr>
          <p:cNvPr id="66" name="Picture 65" descr="FFDAS.global.flux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96" y="3910891"/>
            <a:ext cx="1542167" cy="825003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7913140" y="5027418"/>
            <a:ext cx="847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Total CH</a:t>
            </a:r>
            <a:r>
              <a:rPr lang="en-US" sz="1400" baseline="-25000" dirty="0" smtClean="0">
                <a:latin typeface="+mj-lt"/>
              </a:rPr>
              <a:t>4</a:t>
            </a:r>
            <a:endParaRPr lang="en-US" sz="1400" baseline="-25000" dirty="0"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094984" y="5027418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NO</a:t>
            </a:r>
            <a:r>
              <a:rPr lang="en-US" sz="1400" baseline="-25000" dirty="0" smtClean="0">
                <a:latin typeface="+mj-lt"/>
              </a:rPr>
              <a:t>2</a:t>
            </a:r>
            <a:endParaRPr lang="en-US" sz="1400" baseline="-25000" dirty="0">
              <a:latin typeface="+mj-lt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3567433" y="2849708"/>
            <a:ext cx="2286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540000" y="4401902"/>
            <a:ext cx="22571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90667" y="377415"/>
            <a:ext cx="2510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+mj-lt"/>
              </a:rPr>
              <a:t>Chemistry Transport Model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5104" y="-36345"/>
            <a:ext cx="143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“Bottom-up”</a:t>
            </a:r>
          </a:p>
        </p:txBody>
      </p:sp>
      <p:cxnSp>
        <p:nvCxnSpPr>
          <p:cNvPr id="39" name="Elbow Connector 38"/>
          <p:cNvCxnSpPr>
            <a:stCxn id="52" idx="0"/>
          </p:cNvCxnSpPr>
          <p:nvPr/>
        </p:nvCxnSpPr>
        <p:spPr>
          <a:xfrm rot="5400000" flipH="1" flipV="1">
            <a:off x="1274223" y="714326"/>
            <a:ext cx="195454" cy="803313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5400000" flipH="1" flipV="1">
            <a:off x="1293582" y="1982078"/>
            <a:ext cx="212752" cy="820426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/>
          <p:nvPr/>
        </p:nvCxnSpPr>
        <p:spPr>
          <a:xfrm rot="5400000" flipH="1" flipV="1">
            <a:off x="1245509" y="3418179"/>
            <a:ext cx="254861" cy="850440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772376" y="1311203"/>
            <a:ext cx="191023" cy="3300533"/>
          </a:xfrm>
          <a:prstGeom prst="rect">
            <a:avLst/>
          </a:prstGeom>
          <a:solidFill>
            <a:srgbClr val="FF0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Down Arrow 98"/>
          <p:cNvSpPr/>
          <p:nvPr/>
        </p:nvSpPr>
        <p:spPr>
          <a:xfrm>
            <a:off x="4543506" y="2198228"/>
            <a:ext cx="1467826" cy="364485"/>
          </a:xfrm>
          <a:prstGeom prst="downArrow">
            <a:avLst>
              <a:gd name="adj1" fmla="val 50000"/>
              <a:gd name="adj2" fmla="val 52613"/>
            </a:avLst>
          </a:prstGeom>
          <a:solidFill>
            <a:schemeClr val="accent6">
              <a:lumMod val="7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Forecast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934604" y="1584501"/>
            <a:ext cx="5466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6949197" y="2465874"/>
            <a:ext cx="5466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6934604" y="3374875"/>
            <a:ext cx="5466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6909468" y="4234402"/>
            <a:ext cx="5466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378342" y="4334942"/>
            <a:ext cx="182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Inverse modeling</a:t>
            </a:r>
            <a:endParaRPr lang="en-US" b="1" dirty="0"/>
          </a:p>
        </p:txBody>
      </p:sp>
      <p:sp>
        <p:nvSpPr>
          <p:cNvPr id="123" name="TextBox 122"/>
          <p:cNvSpPr txBox="1"/>
          <p:nvPr/>
        </p:nvSpPr>
        <p:spPr>
          <a:xfrm rot="5400000">
            <a:off x="6300781" y="2788435"/>
            <a:ext cx="1147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Observations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6" name="Down Arrow 125"/>
          <p:cNvSpPr/>
          <p:nvPr/>
        </p:nvSpPr>
        <p:spPr>
          <a:xfrm>
            <a:off x="5161433" y="4776870"/>
            <a:ext cx="2186423" cy="474382"/>
          </a:xfrm>
          <a:prstGeom prst="downArrow">
            <a:avLst>
              <a:gd name="adj1" fmla="val 50000"/>
              <a:gd name="adj2" fmla="val 52613"/>
            </a:avLst>
          </a:prstGeom>
          <a:solidFill>
            <a:schemeClr val="accent6">
              <a:lumMod val="7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Top-down estimates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7" name="Up Arrow 126"/>
          <p:cNvSpPr/>
          <p:nvPr/>
        </p:nvSpPr>
        <p:spPr>
          <a:xfrm>
            <a:off x="815656" y="4829426"/>
            <a:ext cx="2175738" cy="421826"/>
          </a:xfrm>
          <a:prstGeom prst="up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Reconciliation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676479" y="1292056"/>
            <a:ext cx="191023" cy="3300533"/>
          </a:xfrm>
          <a:prstGeom prst="rect">
            <a:avLst/>
          </a:prstGeom>
          <a:solidFill>
            <a:srgbClr val="FF0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 rot="5400000">
            <a:off x="2531260" y="2755759"/>
            <a:ext cx="2510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Surface fluxes and uncertainties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9" name="Right Arrow 128"/>
          <p:cNvSpPr/>
          <p:nvPr/>
        </p:nvSpPr>
        <p:spPr>
          <a:xfrm>
            <a:off x="3854435" y="1302035"/>
            <a:ext cx="315008" cy="484632"/>
          </a:xfrm>
          <a:prstGeom prst="rightArrow">
            <a:avLst/>
          </a:prstGeom>
          <a:solidFill>
            <a:srgbClr val="FF0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4543506" y="6278355"/>
            <a:ext cx="0" cy="2193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5852160" y="6192783"/>
            <a:ext cx="13063" cy="3048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7334793" y="6234728"/>
            <a:ext cx="13063" cy="2629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8424827" y="6278355"/>
            <a:ext cx="0" cy="2193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67" y="3336658"/>
            <a:ext cx="2351244" cy="3040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14" y="2682219"/>
            <a:ext cx="2401036" cy="325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8" name="Left Arrow 97"/>
          <p:cNvSpPr/>
          <p:nvPr/>
        </p:nvSpPr>
        <p:spPr>
          <a:xfrm>
            <a:off x="6488671" y="3162043"/>
            <a:ext cx="307762" cy="484632"/>
          </a:xfrm>
          <a:prstGeom prst="leftArrow">
            <a:avLst/>
          </a:prstGeom>
          <a:solidFill>
            <a:srgbClr val="FF0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14" y="3970831"/>
            <a:ext cx="2450840" cy="2613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7" name="Picture 76" descr="Total-CO2-2010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0339" y="5308373"/>
            <a:ext cx="1540836" cy="1008547"/>
          </a:xfrm>
          <a:prstGeom prst="rect">
            <a:avLst/>
          </a:prstGeom>
        </p:spPr>
      </p:pic>
      <p:pic>
        <p:nvPicPr>
          <p:cNvPr id="80" name="Picture 79" descr="Total-CH4-2010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1913" y="5312905"/>
            <a:ext cx="1499858" cy="981725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4192562" y="5000596"/>
            <a:ext cx="852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Total CO</a:t>
            </a:r>
            <a:r>
              <a:rPr lang="en-US" sz="1400" baseline="-25000" dirty="0" smtClean="0">
                <a:latin typeface="+mj-lt"/>
              </a:rPr>
              <a:t>2</a:t>
            </a:r>
            <a:endParaRPr lang="en-US" sz="1400" baseline="-25000" dirty="0">
              <a:latin typeface="+mj-lt"/>
            </a:endParaRPr>
          </a:p>
        </p:txBody>
      </p:sp>
      <p:pic>
        <p:nvPicPr>
          <p:cNvPr id="79" name="Picture 78" descr="observation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63399" y="839080"/>
            <a:ext cx="2128372" cy="4054042"/>
          </a:xfrm>
          <a:prstGeom prst="rect">
            <a:avLst/>
          </a:prstGeom>
        </p:spPr>
      </p:pic>
      <p:pic>
        <p:nvPicPr>
          <p:cNvPr id="68" name="Picture 67" descr="FF-CO2-201007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33" y="5536879"/>
            <a:ext cx="1811670" cy="1185821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188495" y="5285867"/>
            <a:ext cx="164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Fossil Fuel- NO</a:t>
            </a:r>
            <a:r>
              <a:rPr lang="en-US" sz="1400" baseline="-25000" dirty="0" smtClean="0">
                <a:latin typeface="+mj-lt"/>
              </a:rPr>
              <a:t>2</a:t>
            </a:r>
            <a:r>
              <a:rPr lang="en-US" sz="1400" dirty="0" smtClean="0">
                <a:latin typeface="+mj-lt"/>
              </a:rPr>
              <a:t>:CO</a:t>
            </a:r>
            <a:r>
              <a:rPr lang="en-US" sz="1400" baseline="-25000" dirty="0" smtClean="0">
                <a:latin typeface="+mj-lt"/>
              </a:rPr>
              <a:t>2</a:t>
            </a:r>
            <a:endParaRPr lang="en-US" sz="1400" baseline="-25000" dirty="0">
              <a:latin typeface="+mj-lt"/>
            </a:endParaRPr>
          </a:p>
        </p:txBody>
      </p:sp>
      <p:pic>
        <p:nvPicPr>
          <p:cNvPr id="69" name="Picture 68" descr="BB-CO2-201007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22203" y="5536880"/>
            <a:ext cx="1788115" cy="1170403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1835400" y="5285867"/>
            <a:ext cx="203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Combustion CO:CH4:CO</a:t>
            </a:r>
            <a:r>
              <a:rPr lang="en-US" sz="1400" baseline="-25000" dirty="0" smtClean="0">
                <a:latin typeface="+mj-lt"/>
              </a:rPr>
              <a:t>2</a:t>
            </a:r>
            <a:endParaRPr lang="en-US" sz="1400" baseline="-25000" dirty="0">
              <a:latin typeface="+mj-lt"/>
            </a:endParaRPr>
          </a:p>
        </p:txBody>
      </p:sp>
      <p:pic>
        <p:nvPicPr>
          <p:cNvPr id="71" name="Picture 70" descr="NOX_Flux-201007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99230" y="5308373"/>
            <a:ext cx="1413910" cy="926355"/>
          </a:xfrm>
          <a:prstGeom prst="rect">
            <a:avLst/>
          </a:prstGeom>
        </p:spPr>
      </p:pic>
      <p:pic>
        <p:nvPicPr>
          <p:cNvPr id="70" name="Picture 69" descr="BB-CO-201007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61433" y="5389228"/>
            <a:ext cx="1459155" cy="955998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197741" y="2498667"/>
            <a:ext cx="1537859" cy="1006528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176926" y="3924668"/>
            <a:ext cx="1558674" cy="85220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1358138" y="6538006"/>
            <a:ext cx="11281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Attribution</a:t>
            </a:r>
            <a:endParaRPr lang="en-US" sz="1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666290" y="5141321"/>
            <a:ext cx="39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CO</a:t>
            </a:r>
            <a:endParaRPr lang="en-US" sz="1400" dirty="0">
              <a:latin typeface="+mj-lt"/>
            </a:endParaRPr>
          </a:p>
        </p:txBody>
      </p:sp>
      <p:pic>
        <p:nvPicPr>
          <p:cNvPr id="3" name="Picture 2" descr="AMSR_E_L2_Ocean_V06_20100909_D_SST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8" y="2508055"/>
            <a:ext cx="1554478" cy="9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3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SA_f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NASA_fade.potx</Template>
  <TotalTime>17479</TotalTime>
  <Words>85</Words>
  <Application>Microsoft Macintosh PowerPoint</Application>
  <PresentationFormat>On-screen Show (4:3)</PresentationFormat>
  <Paragraphs>28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NASA_fade</vt:lpstr>
      <vt:lpstr>PowerPoint Presentation</vt:lpstr>
      <vt:lpstr>PowerPoint Presentation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Bowman</dc:creator>
  <cp:lastModifiedBy>Kevin Bowman</cp:lastModifiedBy>
  <cp:revision>164</cp:revision>
  <dcterms:created xsi:type="dcterms:W3CDTF">2013-08-04T21:50:34Z</dcterms:created>
  <dcterms:modified xsi:type="dcterms:W3CDTF">2014-11-13T13:28:28Z</dcterms:modified>
</cp:coreProperties>
</file>